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9" r:id="rId2"/>
    <p:sldId id="342" r:id="rId3"/>
    <p:sldId id="345" r:id="rId4"/>
    <p:sldId id="327" r:id="rId5"/>
    <p:sldId id="306" r:id="rId6"/>
    <p:sldId id="347" r:id="rId7"/>
    <p:sldId id="346" r:id="rId8"/>
    <p:sldId id="348" r:id="rId9"/>
    <p:sldId id="349" r:id="rId10"/>
    <p:sldId id="350" r:id="rId11"/>
    <p:sldId id="351" r:id="rId12"/>
    <p:sldId id="352" r:id="rId13"/>
    <p:sldId id="353" r:id="rId14"/>
    <p:sldId id="354" r:id="rId15"/>
    <p:sldId id="355" r:id="rId16"/>
    <p:sldId id="356" r:id="rId17"/>
    <p:sldId id="357" r:id="rId18"/>
    <p:sldId id="358" r:id="rId19"/>
    <p:sldId id="359"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67"/>
    <p:restoredTop sz="96234"/>
  </p:normalViewPr>
  <p:slideViewPr>
    <p:cSldViewPr snapToGrid="0">
      <p:cViewPr varScale="1">
        <p:scale>
          <a:sx n="82" d="100"/>
          <a:sy n="82" d="100"/>
        </p:scale>
        <p:origin x="176" y="1096"/>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2/20/25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3</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33CD67DB-857B-73E8-F16D-7CC66B0A5D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519B4D7F-C743-3C1D-AA6B-2ED48EE9CA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9D11F517-7F35-DAF6-372D-1705C36CF4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F9CAB446-221A-D67F-8903-BDD404F8E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C2CB87B3-C0DA-FF60-7FB8-2045C2D3DA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10" name="Picture 2" descr="Logo Cosmic Interacting Matters">
            <a:extLst>
              <a:ext uri="{FF2B5EF4-FFF2-40B4-BE49-F238E27FC236}">
                <a16:creationId xmlns:a16="http://schemas.microsoft.com/office/drawing/2014/main" id="{0ED62DBB-9305-092B-FFC6-F094B6B1C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6" name="Picture 2" descr="Logo Cosmic Interacting Matters">
            <a:extLst>
              <a:ext uri="{FF2B5EF4-FFF2-40B4-BE49-F238E27FC236}">
                <a16:creationId xmlns:a16="http://schemas.microsoft.com/office/drawing/2014/main" id="{E0A7FD25-72C0-2918-F737-EE0D726A13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5" name="Picture 2" descr="Logo Cosmic Interacting Matters">
            <a:extLst>
              <a:ext uri="{FF2B5EF4-FFF2-40B4-BE49-F238E27FC236}">
                <a16:creationId xmlns:a16="http://schemas.microsoft.com/office/drawing/2014/main" id="{B33E750D-0C0B-9000-E568-BCE975147C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53C689B2-DE4C-4376-98F2-8194D3FA2E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3389A7BD-7594-CCD9-9432-4B9D43029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pdf/2502.10951"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he-Ludwig/PANAMA"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list of people&#10;&#10;AI-generated content may be incorrect.">
            <a:extLst>
              <a:ext uri="{FF2B5EF4-FFF2-40B4-BE49-F238E27FC236}">
                <a16:creationId xmlns:a16="http://schemas.microsoft.com/office/drawing/2014/main" id="{6C76B878-5414-2BD8-7617-AD0E417B2C88}"/>
              </a:ext>
            </a:extLst>
          </p:cNvPr>
          <p:cNvPicPr>
            <a:picLocks noGrp="1" noChangeAspect="1"/>
          </p:cNvPicPr>
          <p:nvPr>
            <p:ph idx="1"/>
          </p:nvPr>
        </p:nvPicPr>
        <p:blipFill>
          <a:blip r:embed="rId2"/>
          <a:stretch>
            <a:fillRect/>
          </a:stretch>
        </p:blipFill>
        <p:spPr>
          <a:xfrm>
            <a:off x="996950" y="1207748"/>
            <a:ext cx="10198100" cy="2692400"/>
          </a:xfrm>
        </p:spPr>
      </p:pic>
      <p:sp>
        <p:nvSpPr>
          <p:cNvPr id="4" name="Date Placeholder 3">
            <a:extLst>
              <a:ext uri="{FF2B5EF4-FFF2-40B4-BE49-F238E27FC236}">
                <a16:creationId xmlns:a16="http://schemas.microsoft.com/office/drawing/2014/main" id="{42F89D34-2653-5C3F-DF2B-F97F39426C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492F652-BF74-A39A-94D4-E1EF712AEB2F}"/>
              </a:ext>
            </a:extLst>
          </p:cNvPr>
          <p:cNvSpPr>
            <a:spLocks noGrp="1"/>
          </p:cNvSpPr>
          <p:nvPr>
            <p:ph type="sldNum" sz="quarter" idx="12"/>
          </p:nvPr>
        </p:nvSpPr>
        <p:spPr/>
        <p:txBody>
          <a:bodyPr/>
          <a:lstStyle/>
          <a:p>
            <a:fld id="{CD8304E6-5469-594D-85BC-E468E92D2243}" type="slidenum">
              <a:rPr lang="en-US" smtClean="0"/>
              <a:t>1</a:t>
            </a:fld>
            <a:endParaRPr lang="en-US"/>
          </a:p>
        </p:txBody>
      </p:sp>
      <p:sp>
        <p:nvSpPr>
          <p:cNvPr id="8" name="TextBox 7">
            <a:extLst>
              <a:ext uri="{FF2B5EF4-FFF2-40B4-BE49-F238E27FC236}">
                <a16:creationId xmlns:a16="http://schemas.microsoft.com/office/drawing/2014/main" id="{D6262F87-85CD-8193-73F9-C7AFCC660911}"/>
              </a:ext>
            </a:extLst>
          </p:cNvPr>
          <p:cNvSpPr txBox="1"/>
          <p:nvPr/>
        </p:nvSpPr>
        <p:spPr>
          <a:xfrm>
            <a:off x="4414546" y="4758917"/>
            <a:ext cx="3362908" cy="923330"/>
          </a:xfrm>
          <a:prstGeom prst="rect">
            <a:avLst/>
          </a:prstGeom>
          <a:noFill/>
        </p:spPr>
        <p:txBody>
          <a:bodyPr wrap="none" rtlCol="0">
            <a:spAutoFit/>
          </a:bodyPr>
          <a:lstStyle/>
          <a:p>
            <a:pPr algn="ctr"/>
            <a:r>
              <a:rPr lang="en-US" dirty="0">
                <a:hlinkClick r:id="rId3"/>
              </a:rPr>
              <a:t>https://arxiv.org/pdf/2502.10951</a:t>
            </a:r>
            <a:r>
              <a:rPr lang="en-US" dirty="0"/>
              <a:t> </a:t>
            </a:r>
            <a:br>
              <a:rPr lang="en-US" dirty="0"/>
            </a:br>
            <a:br>
              <a:rPr lang="en-US" dirty="0"/>
            </a:br>
            <a:r>
              <a:rPr lang="en-US" dirty="0"/>
              <a:t>submitted to EPJC on February 18</a:t>
            </a:r>
          </a:p>
        </p:txBody>
      </p:sp>
    </p:spTree>
    <p:extLst>
      <p:ext uri="{BB962C8B-B14F-4D97-AF65-F5344CB8AC3E}">
        <p14:creationId xmlns:p14="http://schemas.microsoft.com/office/powerpoint/2010/main" val="32977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CD9F-C129-5779-4ABD-D18D17CF118E}"/>
              </a:ext>
            </a:extLst>
          </p:cNvPr>
          <p:cNvSpPr>
            <a:spLocks noGrp="1"/>
          </p:cNvSpPr>
          <p:nvPr>
            <p:ph type="title"/>
          </p:nvPr>
        </p:nvSpPr>
        <p:spPr/>
        <p:txBody>
          <a:bodyPr/>
          <a:lstStyle/>
          <a:p>
            <a:r>
              <a:rPr lang="en-US" dirty="0"/>
              <a:t>Compare results to </a:t>
            </a:r>
            <a:r>
              <a:rPr lang="en-US" dirty="0" err="1"/>
              <a:t>MCEq</a:t>
            </a:r>
            <a:endParaRPr lang="en-US" dirty="0"/>
          </a:p>
        </p:txBody>
      </p:sp>
      <p:pic>
        <p:nvPicPr>
          <p:cNvPr id="7" name="Content Placeholder 6" descr="A table with black text and numbers&#10;&#10;AI-generated content may be incorrect.">
            <a:extLst>
              <a:ext uri="{FF2B5EF4-FFF2-40B4-BE49-F238E27FC236}">
                <a16:creationId xmlns:a16="http://schemas.microsoft.com/office/drawing/2014/main" id="{D84C9FC0-2326-542C-D15E-4B1D6110AF20}"/>
              </a:ext>
            </a:extLst>
          </p:cNvPr>
          <p:cNvPicPr>
            <a:picLocks noGrp="1" noChangeAspect="1"/>
          </p:cNvPicPr>
          <p:nvPr>
            <p:ph idx="1"/>
          </p:nvPr>
        </p:nvPicPr>
        <p:blipFill>
          <a:blip r:embed="rId2"/>
          <a:stretch>
            <a:fillRect/>
          </a:stretch>
        </p:blipFill>
        <p:spPr>
          <a:xfrm>
            <a:off x="6636355" y="1151890"/>
            <a:ext cx="5386237" cy="2156753"/>
          </a:xfrm>
        </p:spPr>
      </p:pic>
      <p:sp>
        <p:nvSpPr>
          <p:cNvPr id="4" name="Date Placeholder 3">
            <a:extLst>
              <a:ext uri="{FF2B5EF4-FFF2-40B4-BE49-F238E27FC236}">
                <a16:creationId xmlns:a16="http://schemas.microsoft.com/office/drawing/2014/main" id="{DAF1BE98-A8E6-4737-2357-03EB30AEEF9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250D3A7-2293-6859-4405-D1ED0145ADBB}"/>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9" name="Picture 8" descr="A graph with colored lines and numbers&#10;&#10;AI-generated content may be incorrect.">
            <a:extLst>
              <a:ext uri="{FF2B5EF4-FFF2-40B4-BE49-F238E27FC236}">
                <a16:creationId xmlns:a16="http://schemas.microsoft.com/office/drawing/2014/main" id="{0EC35BDB-B6DA-3083-2465-70B1486B99E1}"/>
              </a:ext>
            </a:extLst>
          </p:cNvPr>
          <p:cNvPicPr>
            <a:picLocks noChangeAspect="1"/>
          </p:cNvPicPr>
          <p:nvPr/>
        </p:nvPicPr>
        <p:blipFill>
          <a:blip r:embed="rId3"/>
          <a:stretch>
            <a:fillRect/>
          </a:stretch>
        </p:blipFill>
        <p:spPr>
          <a:xfrm>
            <a:off x="169408" y="1151890"/>
            <a:ext cx="6187395" cy="5160010"/>
          </a:xfrm>
          <a:prstGeom prst="rect">
            <a:avLst/>
          </a:prstGeom>
        </p:spPr>
      </p:pic>
      <p:sp>
        <p:nvSpPr>
          <p:cNvPr id="10" name="TextBox 9">
            <a:extLst>
              <a:ext uri="{FF2B5EF4-FFF2-40B4-BE49-F238E27FC236}">
                <a16:creationId xmlns:a16="http://schemas.microsoft.com/office/drawing/2014/main" id="{5CC0FC7A-5350-823B-482F-C1C70A60D9AA}"/>
              </a:ext>
            </a:extLst>
          </p:cNvPr>
          <p:cNvSpPr txBox="1"/>
          <p:nvPr/>
        </p:nvSpPr>
        <p:spPr>
          <a:xfrm>
            <a:off x="7090117" y="4431323"/>
            <a:ext cx="365414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agreement for inclusive flux </a:t>
            </a:r>
          </a:p>
          <a:p>
            <a:pPr marL="285750" indent="-285750">
              <a:buFont typeface="Arial" panose="020B0604020202020204" pitchFamily="34" charset="0"/>
              <a:buChar char="•"/>
            </a:pPr>
            <a:r>
              <a:rPr lang="en-US" dirty="0"/>
              <a:t>SIBYLL 2.3c vs. 2.3d</a:t>
            </a:r>
          </a:p>
        </p:txBody>
      </p:sp>
    </p:spTree>
    <p:extLst>
      <p:ext uri="{BB962C8B-B14F-4D97-AF65-F5344CB8AC3E}">
        <p14:creationId xmlns:p14="http://schemas.microsoft.com/office/powerpoint/2010/main" val="1280027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7A9F-868F-7725-BB17-19F21AFA861D}"/>
              </a:ext>
            </a:extLst>
          </p:cNvPr>
          <p:cNvSpPr>
            <a:spLocks noGrp="1"/>
          </p:cNvSpPr>
          <p:nvPr>
            <p:ph type="title"/>
          </p:nvPr>
        </p:nvSpPr>
        <p:spPr/>
        <p:txBody>
          <a:bodyPr/>
          <a:lstStyle/>
          <a:p>
            <a:r>
              <a:rPr lang="en-US" dirty="0"/>
              <a:t>Compare to specific parent particles</a:t>
            </a:r>
          </a:p>
        </p:txBody>
      </p:sp>
      <p:pic>
        <p:nvPicPr>
          <p:cNvPr id="7" name="Content Placeholder 6" descr="A diagram of different colored lines&#10;&#10;AI-generated content may be incorrect.">
            <a:extLst>
              <a:ext uri="{FF2B5EF4-FFF2-40B4-BE49-F238E27FC236}">
                <a16:creationId xmlns:a16="http://schemas.microsoft.com/office/drawing/2014/main" id="{D2AEBB80-9849-A5A2-7A41-BF6507CD82EF}"/>
              </a:ext>
            </a:extLst>
          </p:cNvPr>
          <p:cNvPicPr>
            <a:picLocks noGrp="1" noChangeAspect="1"/>
          </p:cNvPicPr>
          <p:nvPr>
            <p:ph idx="1"/>
          </p:nvPr>
        </p:nvPicPr>
        <p:blipFill>
          <a:blip r:embed="rId2"/>
          <a:stretch>
            <a:fillRect/>
          </a:stretch>
        </p:blipFill>
        <p:spPr>
          <a:xfrm>
            <a:off x="175839" y="1107440"/>
            <a:ext cx="6116646" cy="5068888"/>
          </a:xfrm>
        </p:spPr>
      </p:pic>
      <p:sp>
        <p:nvSpPr>
          <p:cNvPr id="4" name="Date Placeholder 3">
            <a:extLst>
              <a:ext uri="{FF2B5EF4-FFF2-40B4-BE49-F238E27FC236}">
                <a16:creationId xmlns:a16="http://schemas.microsoft.com/office/drawing/2014/main" id="{904B871B-333E-9DC3-6D3A-D115BB784FA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56821EE-AFA4-6069-34A8-BE3F2D271C9B}"/>
              </a:ext>
            </a:extLst>
          </p:cNvPr>
          <p:cNvSpPr>
            <a:spLocks noGrp="1"/>
          </p:cNvSpPr>
          <p:nvPr>
            <p:ph type="sldNum" sz="quarter" idx="12"/>
          </p:nvPr>
        </p:nvSpPr>
        <p:spPr/>
        <p:txBody>
          <a:bodyPr/>
          <a:lstStyle/>
          <a:p>
            <a:fld id="{CD8304E6-5469-594D-85BC-E468E92D2243}" type="slidenum">
              <a:rPr lang="en-US" smtClean="0"/>
              <a:t>11</a:t>
            </a:fld>
            <a:endParaRPr lang="en-US"/>
          </a:p>
        </p:txBody>
      </p:sp>
      <p:sp>
        <p:nvSpPr>
          <p:cNvPr id="8" name="TextBox 7">
            <a:extLst>
              <a:ext uri="{FF2B5EF4-FFF2-40B4-BE49-F238E27FC236}">
                <a16:creationId xmlns:a16="http://schemas.microsoft.com/office/drawing/2014/main" id="{40AE8A5E-552E-0F75-6AD2-54B14AFD0753}"/>
              </a:ext>
            </a:extLst>
          </p:cNvPr>
          <p:cNvSpPr txBox="1"/>
          <p:nvPr/>
        </p:nvSpPr>
        <p:spPr>
          <a:xfrm>
            <a:off x="6611815" y="1645920"/>
            <a:ext cx="5315751" cy="1754326"/>
          </a:xfrm>
          <a:prstGeom prst="rect">
            <a:avLst/>
          </a:prstGeom>
          <a:noFill/>
        </p:spPr>
        <p:txBody>
          <a:bodyPr wrap="none" rtlCol="0">
            <a:spAutoFit/>
          </a:bodyPr>
          <a:lstStyle/>
          <a:p>
            <a:pPr marL="285750" indent="-285750">
              <a:buFont typeface="Arial" panose="020B0604020202020204" pitchFamily="34" charset="0"/>
              <a:buChar char="•"/>
            </a:pPr>
            <a:r>
              <a:rPr lang="en-US" dirty="0"/>
              <a:t>D0 and DS are swapped in the official </a:t>
            </a:r>
            <a:r>
              <a:rPr lang="en-US" dirty="0" err="1"/>
              <a:t>MCEq</a:t>
            </a:r>
            <a:r>
              <a:rPr lang="en-US" dirty="0"/>
              <a:t> paper</a:t>
            </a:r>
          </a:p>
          <a:p>
            <a:pPr marL="285750" indent="-285750">
              <a:buFont typeface="Arial" panose="020B0604020202020204" pitchFamily="34" charset="0"/>
              <a:buChar char="•"/>
            </a:pPr>
            <a:r>
              <a:rPr lang="en-US" dirty="0"/>
              <a:t>Deviations for D± and DS</a:t>
            </a:r>
            <a:br>
              <a:rPr lang="en-US" dirty="0"/>
            </a:br>
            <a:br>
              <a:rPr lang="en-US" dirty="0"/>
            </a:br>
            <a:endParaRPr lang="en-US" dirty="0"/>
          </a:p>
          <a:p>
            <a:pPr marL="285750" indent="-285750">
              <a:buFont typeface="Wingdings" pitchFamily="2" charset="2"/>
              <a:buChar char="Ø"/>
            </a:pPr>
            <a:r>
              <a:rPr lang="en-US" dirty="0"/>
              <a:t>Good to have two independent methods</a:t>
            </a:r>
          </a:p>
          <a:p>
            <a:pPr marL="285750" indent="-285750">
              <a:buFont typeface="Wingdings" pitchFamily="2" charset="2"/>
              <a:buChar char="Ø"/>
            </a:pPr>
            <a:r>
              <a:rPr lang="en-US" dirty="0"/>
              <a:t>Inclusive flux agrees </a:t>
            </a:r>
            <a:r>
              <a:rPr lang="en-US" dirty="0">
                <a:sym typeface="Wingdings" pitchFamily="2" charset="2"/>
              </a:rPr>
              <a:t> that’s what we can measure</a:t>
            </a:r>
            <a:endParaRPr lang="en-US" dirty="0"/>
          </a:p>
        </p:txBody>
      </p:sp>
    </p:spTree>
    <p:extLst>
      <p:ext uri="{BB962C8B-B14F-4D97-AF65-F5344CB8AC3E}">
        <p14:creationId xmlns:p14="http://schemas.microsoft.com/office/powerpoint/2010/main" val="1872897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04D2-A39B-57C5-BBE6-AD1DC6729B64}"/>
              </a:ext>
            </a:extLst>
          </p:cNvPr>
          <p:cNvSpPr>
            <a:spLocks noGrp="1"/>
          </p:cNvSpPr>
          <p:nvPr>
            <p:ph type="title"/>
          </p:nvPr>
        </p:nvSpPr>
        <p:spPr/>
        <p:txBody>
          <a:bodyPr/>
          <a:lstStyle/>
          <a:p>
            <a:r>
              <a:rPr lang="en-US" dirty="0"/>
              <a:t>Influence of the primary flux model</a:t>
            </a:r>
          </a:p>
        </p:txBody>
      </p:sp>
      <p:pic>
        <p:nvPicPr>
          <p:cNvPr id="7" name="Content Placeholder 6" descr="A graph of different colored lines&#10;&#10;AI-generated content may be incorrect.">
            <a:extLst>
              <a:ext uri="{FF2B5EF4-FFF2-40B4-BE49-F238E27FC236}">
                <a16:creationId xmlns:a16="http://schemas.microsoft.com/office/drawing/2014/main" id="{56655AC8-645C-6099-C282-3F34B1B16943}"/>
              </a:ext>
            </a:extLst>
          </p:cNvPr>
          <p:cNvPicPr>
            <a:picLocks noGrp="1" noChangeAspect="1"/>
          </p:cNvPicPr>
          <p:nvPr>
            <p:ph idx="1"/>
          </p:nvPr>
        </p:nvPicPr>
        <p:blipFill>
          <a:blip r:embed="rId2"/>
          <a:stretch>
            <a:fillRect/>
          </a:stretch>
        </p:blipFill>
        <p:spPr>
          <a:xfrm>
            <a:off x="370792" y="1499102"/>
            <a:ext cx="5639488" cy="4677226"/>
          </a:xfrm>
        </p:spPr>
      </p:pic>
      <p:sp>
        <p:nvSpPr>
          <p:cNvPr id="4" name="Date Placeholder 3">
            <a:extLst>
              <a:ext uri="{FF2B5EF4-FFF2-40B4-BE49-F238E27FC236}">
                <a16:creationId xmlns:a16="http://schemas.microsoft.com/office/drawing/2014/main" id="{31AFFCFF-6CB5-4B5E-7D21-69D6D24A93A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A1AC685-D868-AD02-9EE9-435A2672DE7F}"/>
              </a:ext>
            </a:extLst>
          </p:cNvPr>
          <p:cNvSpPr>
            <a:spLocks noGrp="1"/>
          </p:cNvSpPr>
          <p:nvPr>
            <p:ph type="sldNum" sz="quarter" idx="12"/>
          </p:nvPr>
        </p:nvSpPr>
        <p:spPr/>
        <p:txBody>
          <a:bodyPr/>
          <a:lstStyle/>
          <a:p>
            <a:fld id="{CD8304E6-5469-594D-85BC-E468E92D2243}" type="slidenum">
              <a:rPr lang="en-US" smtClean="0"/>
              <a:t>12</a:t>
            </a:fld>
            <a:endParaRPr lang="en-US"/>
          </a:p>
        </p:txBody>
      </p:sp>
      <p:sp>
        <p:nvSpPr>
          <p:cNvPr id="8" name="TextBox 7">
            <a:extLst>
              <a:ext uri="{FF2B5EF4-FFF2-40B4-BE49-F238E27FC236}">
                <a16:creationId xmlns:a16="http://schemas.microsoft.com/office/drawing/2014/main" id="{445A976C-73A8-52D3-4504-5F587602DAEB}"/>
              </a:ext>
            </a:extLst>
          </p:cNvPr>
          <p:cNvSpPr txBox="1"/>
          <p:nvPr/>
        </p:nvSpPr>
        <p:spPr>
          <a:xfrm>
            <a:off x="2339085" y="1224425"/>
            <a:ext cx="1702902" cy="369332"/>
          </a:xfrm>
          <a:prstGeom prst="rect">
            <a:avLst/>
          </a:prstGeom>
          <a:noFill/>
        </p:spPr>
        <p:txBody>
          <a:bodyPr wrap="none" rtlCol="0">
            <a:spAutoFit/>
          </a:bodyPr>
          <a:lstStyle/>
          <a:p>
            <a:pPr marL="285750" indent="-285750">
              <a:buFont typeface="Arial" panose="020B0604020202020204" pitchFamily="34" charset="0"/>
              <a:buChar char="•"/>
            </a:pPr>
            <a:r>
              <a:rPr lang="en-US" dirty="0"/>
              <a:t>shapes agree</a:t>
            </a:r>
          </a:p>
        </p:txBody>
      </p:sp>
      <p:pic>
        <p:nvPicPr>
          <p:cNvPr id="10" name="Picture 9" descr="A graph of different types of fit&#10;&#10;AI-generated content may be incorrect.">
            <a:extLst>
              <a:ext uri="{FF2B5EF4-FFF2-40B4-BE49-F238E27FC236}">
                <a16:creationId xmlns:a16="http://schemas.microsoft.com/office/drawing/2014/main" id="{4C3D0093-D407-A50E-34B9-AC9FA1BC5B91}"/>
              </a:ext>
            </a:extLst>
          </p:cNvPr>
          <p:cNvPicPr>
            <a:picLocks noChangeAspect="1"/>
          </p:cNvPicPr>
          <p:nvPr/>
        </p:nvPicPr>
        <p:blipFill>
          <a:blip r:embed="rId3"/>
          <a:stretch>
            <a:fillRect/>
          </a:stretch>
        </p:blipFill>
        <p:spPr>
          <a:xfrm>
            <a:off x="6372664" y="1374324"/>
            <a:ext cx="5673825" cy="4677225"/>
          </a:xfrm>
          <a:prstGeom prst="rect">
            <a:avLst/>
          </a:prstGeom>
        </p:spPr>
      </p:pic>
      <p:sp>
        <p:nvSpPr>
          <p:cNvPr id="11" name="TextBox 10">
            <a:extLst>
              <a:ext uri="{FF2B5EF4-FFF2-40B4-BE49-F238E27FC236}">
                <a16:creationId xmlns:a16="http://schemas.microsoft.com/office/drawing/2014/main" id="{FEC45BBE-10D2-BA30-F5AA-9AD8FDB3C414}"/>
              </a:ext>
            </a:extLst>
          </p:cNvPr>
          <p:cNvSpPr txBox="1"/>
          <p:nvPr/>
        </p:nvSpPr>
        <p:spPr>
          <a:xfrm>
            <a:off x="8610600" y="1224425"/>
            <a:ext cx="1592103" cy="369332"/>
          </a:xfrm>
          <a:prstGeom prst="rect">
            <a:avLst/>
          </a:prstGeom>
          <a:noFill/>
        </p:spPr>
        <p:txBody>
          <a:bodyPr wrap="none" rtlCol="0">
            <a:spAutoFit/>
          </a:bodyPr>
          <a:lstStyle/>
          <a:p>
            <a:pPr marL="285750" indent="-285750">
              <a:buFont typeface="Arial" panose="020B0604020202020204" pitchFamily="34" charset="0"/>
              <a:buChar char="•"/>
            </a:pPr>
            <a:r>
              <a:rPr lang="en-US" dirty="0"/>
              <a:t>nucleus flux</a:t>
            </a:r>
          </a:p>
        </p:txBody>
      </p:sp>
    </p:spTree>
    <p:extLst>
      <p:ext uri="{BB962C8B-B14F-4D97-AF65-F5344CB8AC3E}">
        <p14:creationId xmlns:p14="http://schemas.microsoft.com/office/powerpoint/2010/main" val="32295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5E6A-CF17-14A3-F493-7689843888FF}"/>
              </a:ext>
            </a:extLst>
          </p:cNvPr>
          <p:cNvSpPr>
            <a:spLocks noGrp="1"/>
          </p:cNvSpPr>
          <p:nvPr>
            <p:ph type="title"/>
          </p:nvPr>
        </p:nvSpPr>
        <p:spPr/>
        <p:txBody>
          <a:bodyPr/>
          <a:lstStyle/>
          <a:p>
            <a:r>
              <a:rPr lang="en-US" dirty="0"/>
              <a:t>How to measure the prompt component?</a:t>
            </a:r>
          </a:p>
        </p:txBody>
      </p:sp>
      <p:pic>
        <p:nvPicPr>
          <p:cNvPr id="7" name="Content Placeholder 6">
            <a:extLst>
              <a:ext uri="{FF2B5EF4-FFF2-40B4-BE49-F238E27FC236}">
                <a16:creationId xmlns:a16="http://schemas.microsoft.com/office/drawing/2014/main" id="{F386432A-FA22-CAE3-ED7F-23B2D7FAC05D}"/>
              </a:ext>
            </a:extLst>
          </p:cNvPr>
          <p:cNvPicPr>
            <a:picLocks noGrp="1" noChangeAspect="1"/>
          </p:cNvPicPr>
          <p:nvPr>
            <p:ph idx="1"/>
          </p:nvPr>
        </p:nvPicPr>
        <p:blipFill>
          <a:blip r:embed="rId2"/>
          <a:stretch>
            <a:fillRect/>
          </a:stretch>
        </p:blipFill>
        <p:spPr>
          <a:xfrm>
            <a:off x="539898" y="1154907"/>
            <a:ext cx="5486400" cy="546100"/>
          </a:xfrm>
        </p:spPr>
      </p:pic>
      <p:sp>
        <p:nvSpPr>
          <p:cNvPr id="4" name="Date Placeholder 3">
            <a:extLst>
              <a:ext uri="{FF2B5EF4-FFF2-40B4-BE49-F238E27FC236}">
                <a16:creationId xmlns:a16="http://schemas.microsoft.com/office/drawing/2014/main" id="{B08688FC-FC0A-44DD-D04F-16360793DBC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A22671-92B6-C60E-9E3A-CCB843DCBFF2}"/>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9" name="Picture 8">
            <a:extLst>
              <a:ext uri="{FF2B5EF4-FFF2-40B4-BE49-F238E27FC236}">
                <a16:creationId xmlns:a16="http://schemas.microsoft.com/office/drawing/2014/main" id="{90FFEC5D-3EF7-ED0B-3E42-FC0104E95CDE}"/>
              </a:ext>
            </a:extLst>
          </p:cNvPr>
          <p:cNvPicPr>
            <a:picLocks noChangeAspect="1"/>
          </p:cNvPicPr>
          <p:nvPr/>
        </p:nvPicPr>
        <p:blipFill>
          <a:blip r:embed="rId3"/>
          <a:stretch>
            <a:fillRect/>
          </a:stretch>
        </p:blipFill>
        <p:spPr>
          <a:xfrm>
            <a:off x="538480" y="1791097"/>
            <a:ext cx="4775200" cy="571500"/>
          </a:xfrm>
          <a:prstGeom prst="rect">
            <a:avLst/>
          </a:prstGeom>
        </p:spPr>
      </p:pic>
      <p:pic>
        <p:nvPicPr>
          <p:cNvPr id="11" name="Picture 10" descr="A math formula with black text&#10;&#10;AI-generated content may be incorrect.">
            <a:extLst>
              <a:ext uri="{FF2B5EF4-FFF2-40B4-BE49-F238E27FC236}">
                <a16:creationId xmlns:a16="http://schemas.microsoft.com/office/drawing/2014/main" id="{2A7F9031-E95B-C7BD-5005-ED38EDB2F36F}"/>
              </a:ext>
            </a:extLst>
          </p:cNvPr>
          <p:cNvPicPr>
            <a:picLocks noChangeAspect="1"/>
          </p:cNvPicPr>
          <p:nvPr/>
        </p:nvPicPr>
        <p:blipFill>
          <a:blip r:embed="rId4"/>
          <a:stretch>
            <a:fillRect/>
          </a:stretch>
        </p:blipFill>
        <p:spPr>
          <a:xfrm>
            <a:off x="838200" y="2478688"/>
            <a:ext cx="5867400" cy="2755900"/>
          </a:xfrm>
          <a:prstGeom prst="rect">
            <a:avLst/>
          </a:prstGeom>
        </p:spPr>
      </p:pic>
      <p:pic>
        <p:nvPicPr>
          <p:cNvPr id="13" name="Picture 12" descr="A math equation with numbers and symbols&#10;&#10;AI-generated content may be incorrect.">
            <a:extLst>
              <a:ext uri="{FF2B5EF4-FFF2-40B4-BE49-F238E27FC236}">
                <a16:creationId xmlns:a16="http://schemas.microsoft.com/office/drawing/2014/main" id="{FB10E532-8368-330D-BB87-42E41659804B}"/>
              </a:ext>
            </a:extLst>
          </p:cNvPr>
          <p:cNvPicPr>
            <a:picLocks noChangeAspect="1"/>
          </p:cNvPicPr>
          <p:nvPr/>
        </p:nvPicPr>
        <p:blipFill>
          <a:blip r:embed="rId5"/>
          <a:stretch>
            <a:fillRect/>
          </a:stretch>
        </p:blipFill>
        <p:spPr>
          <a:xfrm>
            <a:off x="863600" y="5350679"/>
            <a:ext cx="5435600" cy="863600"/>
          </a:xfrm>
          <a:prstGeom prst="rect">
            <a:avLst/>
          </a:prstGeom>
        </p:spPr>
      </p:pic>
      <p:sp>
        <p:nvSpPr>
          <p:cNvPr id="14" name="TextBox 13">
            <a:extLst>
              <a:ext uri="{FF2B5EF4-FFF2-40B4-BE49-F238E27FC236}">
                <a16:creationId xmlns:a16="http://schemas.microsoft.com/office/drawing/2014/main" id="{E5947455-30FB-D2A5-CB7A-F8F2AEC38811}"/>
              </a:ext>
            </a:extLst>
          </p:cNvPr>
          <p:cNvSpPr txBox="1"/>
          <p:nvPr/>
        </p:nvSpPr>
        <p:spPr>
          <a:xfrm>
            <a:off x="7765366" y="5597813"/>
            <a:ext cx="3461397"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currently worked on by Leander</a:t>
            </a:r>
          </a:p>
        </p:txBody>
      </p:sp>
    </p:spTree>
    <p:extLst>
      <p:ext uri="{BB962C8B-B14F-4D97-AF65-F5344CB8AC3E}">
        <p14:creationId xmlns:p14="http://schemas.microsoft.com/office/powerpoint/2010/main" val="3631078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B16AB-1B4D-57D5-E106-DB6B7F34E8CD}"/>
              </a:ext>
            </a:extLst>
          </p:cNvPr>
          <p:cNvSpPr>
            <a:spLocks noGrp="1"/>
          </p:cNvSpPr>
          <p:nvPr>
            <p:ph type="title"/>
          </p:nvPr>
        </p:nvSpPr>
        <p:spPr/>
        <p:txBody>
          <a:bodyPr/>
          <a:lstStyle/>
          <a:p>
            <a:r>
              <a:rPr lang="en-US" dirty="0"/>
              <a:t>Leading muon definition</a:t>
            </a:r>
          </a:p>
        </p:txBody>
      </p:sp>
      <p:sp>
        <p:nvSpPr>
          <p:cNvPr id="4" name="Date Placeholder 3">
            <a:extLst>
              <a:ext uri="{FF2B5EF4-FFF2-40B4-BE49-F238E27FC236}">
                <a16:creationId xmlns:a16="http://schemas.microsoft.com/office/drawing/2014/main" id="{DE551F66-629F-46F5-057E-6BAA278154D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EC2451D-69EE-41F5-68FA-52DBBF3FA3A9}"/>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11" name="Content Placeholder 10" descr="A graph on a white background&#10;&#10;AI-generated content may be incorrect.">
            <a:extLst>
              <a:ext uri="{FF2B5EF4-FFF2-40B4-BE49-F238E27FC236}">
                <a16:creationId xmlns:a16="http://schemas.microsoft.com/office/drawing/2014/main" id="{82A59917-FE7C-565A-0F27-2E9ABD11FFBC}"/>
              </a:ext>
            </a:extLst>
          </p:cNvPr>
          <p:cNvPicPr>
            <a:picLocks noGrp="1" noChangeAspect="1"/>
          </p:cNvPicPr>
          <p:nvPr>
            <p:ph idx="1"/>
          </p:nvPr>
        </p:nvPicPr>
        <p:blipFill>
          <a:blip r:embed="rId2"/>
          <a:stretch>
            <a:fillRect/>
          </a:stretch>
        </p:blipFill>
        <p:spPr>
          <a:xfrm>
            <a:off x="4543865" y="0"/>
            <a:ext cx="5451721" cy="6820452"/>
          </a:xfrm>
        </p:spPr>
      </p:pic>
    </p:spTree>
    <p:extLst>
      <p:ext uri="{BB962C8B-B14F-4D97-AF65-F5344CB8AC3E}">
        <p14:creationId xmlns:p14="http://schemas.microsoft.com/office/powerpoint/2010/main" val="47877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energy and energy&#10;&#10;AI-generated content may be incorrect.">
            <a:extLst>
              <a:ext uri="{FF2B5EF4-FFF2-40B4-BE49-F238E27FC236}">
                <a16:creationId xmlns:a16="http://schemas.microsoft.com/office/drawing/2014/main" id="{F9150899-4909-8001-01C1-044DE7C6FD35}"/>
              </a:ext>
            </a:extLst>
          </p:cNvPr>
          <p:cNvPicPr>
            <a:picLocks noGrp="1" noChangeAspect="1"/>
          </p:cNvPicPr>
          <p:nvPr>
            <p:ph idx="1"/>
          </p:nvPr>
        </p:nvPicPr>
        <p:blipFill>
          <a:blip r:embed="rId2"/>
          <a:stretch>
            <a:fillRect/>
          </a:stretch>
        </p:blipFill>
        <p:spPr>
          <a:xfrm>
            <a:off x="4665787" y="0"/>
            <a:ext cx="5997523" cy="6676706"/>
          </a:xfrm>
        </p:spPr>
      </p:pic>
      <p:sp>
        <p:nvSpPr>
          <p:cNvPr id="2" name="Title 1">
            <a:extLst>
              <a:ext uri="{FF2B5EF4-FFF2-40B4-BE49-F238E27FC236}">
                <a16:creationId xmlns:a16="http://schemas.microsoft.com/office/drawing/2014/main" id="{33E62BF7-83F5-2BE4-53CC-CCCC6B3DFCA3}"/>
              </a:ext>
            </a:extLst>
          </p:cNvPr>
          <p:cNvSpPr>
            <a:spLocks noGrp="1"/>
          </p:cNvSpPr>
          <p:nvPr>
            <p:ph type="title"/>
          </p:nvPr>
        </p:nvSpPr>
        <p:spPr/>
        <p:txBody>
          <a:bodyPr/>
          <a:lstStyle/>
          <a:p>
            <a:r>
              <a:rPr lang="en-US" dirty="0"/>
              <a:t>Relation to primary energy</a:t>
            </a:r>
          </a:p>
        </p:txBody>
      </p:sp>
      <p:sp>
        <p:nvSpPr>
          <p:cNvPr id="4" name="Date Placeholder 3">
            <a:extLst>
              <a:ext uri="{FF2B5EF4-FFF2-40B4-BE49-F238E27FC236}">
                <a16:creationId xmlns:a16="http://schemas.microsoft.com/office/drawing/2014/main" id="{C30DE03F-A892-4B1B-D627-CEF8186CC8A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EE9E78-01CB-91D4-57C7-D7A489D65D23}"/>
              </a:ext>
            </a:extLst>
          </p:cNvPr>
          <p:cNvSpPr>
            <a:spLocks noGrp="1"/>
          </p:cNvSpPr>
          <p:nvPr>
            <p:ph type="sldNum" sz="quarter" idx="12"/>
          </p:nvPr>
        </p:nvSpPr>
        <p:spPr/>
        <p:txBody>
          <a:bodyPr/>
          <a:lstStyle/>
          <a:p>
            <a:fld id="{CD8304E6-5469-594D-85BC-E468E92D2243}" type="slidenum">
              <a:rPr lang="en-US" smtClean="0"/>
              <a:t>15</a:t>
            </a:fld>
            <a:endParaRPr lang="en-US"/>
          </a:p>
        </p:txBody>
      </p:sp>
    </p:spTree>
    <p:extLst>
      <p:ext uri="{BB962C8B-B14F-4D97-AF65-F5344CB8AC3E}">
        <p14:creationId xmlns:p14="http://schemas.microsoft.com/office/powerpoint/2010/main" val="382941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0FBC-5459-22AC-AC2D-E5D8F04B7834}"/>
              </a:ext>
            </a:extLst>
          </p:cNvPr>
          <p:cNvSpPr>
            <a:spLocks noGrp="1"/>
          </p:cNvSpPr>
          <p:nvPr>
            <p:ph type="title"/>
          </p:nvPr>
        </p:nvSpPr>
        <p:spPr/>
        <p:txBody>
          <a:bodyPr/>
          <a:lstStyle/>
          <a:p>
            <a:r>
              <a:rPr lang="en-US" dirty="0" err="1"/>
              <a:t>Leadingness</a:t>
            </a:r>
            <a:endParaRPr lang="en-US" dirty="0"/>
          </a:p>
        </p:txBody>
      </p:sp>
      <p:pic>
        <p:nvPicPr>
          <p:cNvPr id="7" name="Content Placeholder 6" descr="A graph with blue orange and white lines&#10;&#10;AI-generated content may be incorrect.">
            <a:extLst>
              <a:ext uri="{FF2B5EF4-FFF2-40B4-BE49-F238E27FC236}">
                <a16:creationId xmlns:a16="http://schemas.microsoft.com/office/drawing/2014/main" id="{A71CDD1D-BEBC-81D0-8715-BF1C193379EC}"/>
              </a:ext>
            </a:extLst>
          </p:cNvPr>
          <p:cNvPicPr>
            <a:picLocks noGrp="1" noChangeAspect="1"/>
          </p:cNvPicPr>
          <p:nvPr>
            <p:ph idx="1"/>
          </p:nvPr>
        </p:nvPicPr>
        <p:blipFill>
          <a:blip r:embed="rId2"/>
          <a:stretch>
            <a:fillRect/>
          </a:stretch>
        </p:blipFill>
        <p:spPr>
          <a:xfrm>
            <a:off x="6096000" y="0"/>
            <a:ext cx="4621612" cy="6824253"/>
          </a:xfrm>
        </p:spPr>
      </p:pic>
      <p:sp>
        <p:nvSpPr>
          <p:cNvPr id="4" name="Date Placeholder 3">
            <a:extLst>
              <a:ext uri="{FF2B5EF4-FFF2-40B4-BE49-F238E27FC236}">
                <a16:creationId xmlns:a16="http://schemas.microsoft.com/office/drawing/2014/main" id="{DD4796DB-224C-A982-9EBA-5E2936E2E4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70E164-0E97-4010-F364-9C60721D87DD}"/>
              </a:ext>
            </a:extLst>
          </p:cNvPr>
          <p:cNvSpPr>
            <a:spLocks noGrp="1"/>
          </p:cNvSpPr>
          <p:nvPr>
            <p:ph type="sldNum" sz="quarter" idx="12"/>
          </p:nvPr>
        </p:nvSpPr>
        <p:spPr/>
        <p:txBody>
          <a:bodyPr/>
          <a:lstStyle/>
          <a:p>
            <a:fld id="{CD8304E6-5469-594D-85BC-E468E92D2243}" type="slidenum">
              <a:rPr lang="en-US" smtClean="0"/>
              <a:t>16</a:t>
            </a:fld>
            <a:endParaRPr lang="en-US"/>
          </a:p>
        </p:txBody>
      </p:sp>
    </p:spTree>
    <p:extLst>
      <p:ext uri="{BB962C8B-B14F-4D97-AF65-F5344CB8AC3E}">
        <p14:creationId xmlns:p14="http://schemas.microsoft.com/office/powerpoint/2010/main" val="1689433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52AE-2301-3E27-F6A7-BC6A1FCAF26C}"/>
              </a:ext>
            </a:extLst>
          </p:cNvPr>
          <p:cNvSpPr>
            <a:spLocks noGrp="1"/>
          </p:cNvSpPr>
          <p:nvPr>
            <p:ph type="title"/>
          </p:nvPr>
        </p:nvSpPr>
        <p:spPr/>
        <p:txBody>
          <a:bodyPr/>
          <a:lstStyle/>
          <a:p>
            <a:r>
              <a:rPr lang="en-US" dirty="0"/>
              <a:t>Lateral distribution</a:t>
            </a:r>
          </a:p>
        </p:txBody>
      </p:sp>
      <p:pic>
        <p:nvPicPr>
          <p:cNvPr id="7" name="Content Placeholder 6" descr="A graph of a function&#10;&#10;AI-generated content may be incorrect.">
            <a:extLst>
              <a:ext uri="{FF2B5EF4-FFF2-40B4-BE49-F238E27FC236}">
                <a16:creationId xmlns:a16="http://schemas.microsoft.com/office/drawing/2014/main" id="{1CA577F7-125B-1EA4-08D1-15B8ABB71B84}"/>
              </a:ext>
            </a:extLst>
          </p:cNvPr>
          <p:cNvPicPr>
            <a:picLocks noGrp="1" noChangeAspect="1"/>
          </p:cNvPicPr>
          <p:nvPr>
            <p:ph idx="1"/>
          </p:nvPr>
        </p:nvPicPr>
        <p:blipFill>
          <a:blip r:embed="rId2"/>
          <a:stretch>
            <a:fillRect/>
          </a:stretch>
        </p:blipFill>
        <p:spPr>
          <a:xfrm>
            <a:off x="4937760" y="12711"/>
            <a:ext cx="5809957" cy="6613850"/>
          </a:xfrm>
        </p:spPr>
      </p:pic>
      <p:sp>
        <p:nvSpPr>
          <p:cNvPr id="4" name="Date Placeholder 3">
            <a:extLst>
              <a:ext uri="{FF2B5EF4-FFF2-40B4-BE49-F238E27FC236}">
                <a16:creationId xmlns:a16="http://schemas.microsoft.com/office/drawing/2014/main" id="{956D1DC9-C4C4-C8A4-FE96-D2E4918161B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206D271-499F-C265-B2FC-31021319B4B2}"/>
              </a:ext>
            </a:extLst>
          </p:cNvPr>
          <p:cNvSpPr>
            <a:spLocks noGrp="1"/>
          </p:cNvSpPr>
          <p:nvPr>
            <p:ph type="sldNum" sz="quarter" idx="12"/>
          </p:nvPr>
        </p:nvSpPr>
        <p:spPr/>
        <p:txBody>
          <a:bodyPr/>
          <a:lstStyle/>
          <a:p>
            <a:fld id="{CD8304E6-5469-594D-85BC-E468E92D2243}" type="slidenum">
              <a:rPr lang="en-US" smtClean="0"/>
              <a:t>17</a:t>
            </a:fld>
            <a:endParaRPr lang="en-US"/>
          </a:p>
        </p:txBody>
      </p:sp>
    </p:spTree>
    <p:extLst>
      <p:ext uri="{BB962C8B-B14F-4D97-AF65-F5344CB8AC3E}">
        <p14:creationId xmlns:p14="http://schemas.microsoft.com/office/powerpoint/2010/main" val="398873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11AF8-E25A-89CE-7E7C-A0D9ABFDF7D4}"/>
              </a:ext>
            </a:extLst>
          </p:cNvPr>
          <p:cNvSpPr>
            <a:spLocks noGrp="1"/>
          </p:cNvSpPr>
          <p:nvPr>
            <p:ph type="title"/>
          </p:nvPr>
        </p:nvSpPr>
        <p:spPr/>
        <p:txBody>
          <a:bodyPr/>
          <a:lstStyle/>
          <a:p>
            <a:r>
              <a:rPr lang="en-US" dirty="0"/>
              <a:t>Flux parametrization</a:t>
            </a:r>
          </a:p>
        </p:txBody>
      </p:sp>
      <p:pic>
        <p:nvPicPr>
          <p:cNvPr id="7" name="Content Placeholder 6" descr="A graph of different colored lines&#10;&#10;AI-generated content may be incorrect.">
            <a:extLst>
              <a:ext uri="{FF2B5EF4-FFF2-40B4-BE49-F238E27FC236}">
                <a16:creationId xmlns:a16="http://schemas.microsoft.com/office/drawing/2014/main" id="{73252B6B-27FE-4495-003A-E4B6B4B3EA4F}"/>
              </a:ext>
            </a:extLst>
          </p:cNvPr>
          <p:cNvPicPr>
            <a:picLocks noGrp="1" noChangeAspect="1"/>
          </p:cNvPicPr>
          <p:nvPr>
            <p:ph idx="1"/>
          </p:nvPr>
        </p:nvPicPr>
        <p:blipFill>
          <a:blip r:embed="rId2"/>
          <a:stretch>
            <a:fillRect/>
          </a:stretch>
        </p:blipFill>
        <p:spPr>
          <a:xfrm>
            <a:off x="5576474" y="6663"/>
            <a:ext cx="6488151" cy="6714812"/>
          </a:xfrm>
        </p:spPr>
      </p:pic>
      <p:sp>
        <p:nvSpPr>
          <p:cNvPr id="4" name="Date Placeholder 3">
            <a:extLst>
              <a:ext uri="{FF2B5EF4-FFF2-40B4-BE49-F238E27FC236}">
                <a16:creationId xmlns:a16="http://schemas.microsoft.com/office/drawing/2014/main" id="{34536547-8B22-9B9D-4245-7DA0146C66C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8889B8-9969-A76C-8A51-98F2375DA084}"/>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9" name="Picture 8" descr="A table with numbers and symbols&#10;&#10;AI-generated content may be incorrect.">
            <a:extLst>
              <a:ext uri="{FF2B5EF4-FFF2-40B4-BE49-F238E27FC236}">
                <a16:creationId xmlns:a16="http://schemas.microsoft.com/office/drawing/2014/main" id="{143EBF69-E818-2B78-18E5-F5F2B2F0ABC4}"/>
              </a:ext>
            </a:extLst>
          </p:cNvPr>
          <p:cNvPicPr>
            <a:picLocks noChangeAspect="1"/>
          </p:cNvPicPr>
          <p:nvPr/>
        </p:nvPicPr>
        <p:blipFill>
          <a:blip r:embed="rId3"/>
          <a:stretch>
            <a:fillRect/>
          </a:stretch>
        </p:blipFill>
        <p:spPr>
          <a:xfrm>
            <a:off x="0" y="4346916"/>
            <a:ext cx="5576474" cy="2009433"/>
          </a:xfrm>
          <a:prstGeom prst="rect">
            <a:avLst/>
          </a:prstGeom>
        </p:spPr>
      </p:pic>
      <p:pic>
        <p:nvPicPr>
          <p:cNvPr id="11" name="Picture 10">
            <a:extLst>
              <a:ext uri="{FF2B5EF4-FFF2-40B4-BE49-F238E27FC236}">
                <a16:creationId xmlns:a16="http://schemas.microsoft.com/office/drawing/2014/main" id="{ED66465A-F374-D7C7-C395-E703E1360C80}"/>
              </a:ext>
            </a:extLst>
          </p:cNvPr>
          <p:cNvPicPr>
            <a:picLocks noChangeAspect="1"/>
          </p:cNvPicPr>
          <p:nvPr/>
        </p:nvPicPr>
        <p:blipFill>
          <a:blip r:embed="rId4"/>
          <a:stretch>
            <a:fillRect/>
          </a:stretch>
        </p:blipFill>
        <p:spPr>
          <a:xfrm>
            <a:off x="0" y="3753419"/>
            <a:ext cx="5576474" cy="411633"/>
          </a:xfrm>
          <a:prstGeom prst="rect">
            <a:avLst/>
          </a:prstGeom>
        </p:spPr>
      </p:pic>
    </p:spTree>
    <p:extLst>
      <p:ext uri="{BB962C8B-B14F-4D97-AF65-F5344CB8AC3E}">
        <p14:creationId xmlns:p14="http://schemas.microsoft.com/office/powerpoint/2010/main" val="259042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6B54-7BA5-5FCB-D6E9-F439C4DFE5D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F26DCC8-C811-AF8E-76C2-88EC53182237}"/>
              </a:ext>
            </a:extLst>
          </p:cNvPr>
          <p:cNvSpPr>
            <a:spLocks noGrp="1"/>
          </p:cNvSpPr>
          <p:nvPr>
            <p:ph idx="1"/>
          </p:nvPr>
        </p:nvSpPr>
        <p:spPr/>
        <p:txBody>
          <a:bodyPr/>
          <a:lstStyle/>
          <a:p>
            <a:r>
              <a:rPr lang="en-US" dirty="0"/>
              <a:t>Prompt and conv definition</a:t>
            </a:r>
          </a:p>
          <a:p>
            <a:r>
              <a:rPr lang="en-US" dirty="0"/>
              <a:t>Tag prompt and conv in CORSIKA 7 simulations</a:t>
            </a:r>
          </a:p>
          <a:p>
            <a:pPr lvl="1"/>
            <a:r>
              <a:rPr lang="en-US" dirty="0"/>
              <a:t>provide open-source PANAMA tool (already used by Celina)</a:t>
            </a:r>
          </a:p>
          <a:p>
            <a:r>
              <a:rPr lang="en-US" dirty="0"/>
              <a:t>Validate results with </a:t>
            </a:r>
            <a:r>
              <a:rPr lang="en-US" dirty="0" err="1"/>
              <a:t>MCEq</a:t>
            </a:r>
            <a:r>
              <a:rPr lang="en-US" dirty="0"/>
              <a:t> comparisons </a:t>
            </a:r>
          </a:p>
          <a:p>
            <a:r>
              <a:rPr lang="en-US" dirty="0"/>
              <a:t>Present approach for prompt normalization measurement </a:t>
            </a:r>
          </a:p>
          <a:p>
            <a:r>
              <a:rPr lang="en-US" dirty="0"/>
              <a:t>Study prompt properties</a:t>
            </a:r>
          </a:p>
          <a:p>
            <a:pPr lvl="1"/>
            <a:r>
              <a:rPr lang="en-US" dirty="0"/>
              <a:t>prompt definition by leading muon</a:t>
            </a:r>
          </a:p>
          <a:p>
            <a:pPr lvl="1"/>
            <a:r>
              <a:rPr lang="en-US" dirty="0" err="1"/>
              <a:t>leadingness</a:t>
            </a:r>
            <a:endParaRPr lang="en-US" dirty="0"/>
          </a:p>
          <a:p>
            <a:pPr lvl="1"/>
            <a:r>
              <a:rPr lang="en-US" dirty="0"/>
              <a:t>energy relation to primary</a:t>
            </a:r>
          </a:p>
          <a:p>
            <a:pPr lvl="1"/>
            <a:r>
              <a:rPr lang="en-US" dirty="0"/>
              <a:t>lateral distribution</a:t>
            </a:r>
          </a:p>
          <a:p>
            <a:r>
              <a:rPr lang="en-US" dirty="0"/>
              <a:t>Parametrization for lepton fluxes from different origins for all 4 primary flux models</a:t>
            </a:r>
          </a:p>
          <a:p>
            <a:endParaRPr lang="en-US" dirty="0"/>
          </a:p>
        </p:txBody>
      </p:sp>
      <p:sp>
        <p:nvSpPr>
          <p:cNvPr id="4" name="Date Placeholder 3">
            <a:extLst>
              <a:ext uri="{FF2B5EF4-FFF2-40B4-BE49-F238E27FC236}">
                <a16:creationId xmlns:a16="http://schemas.microsoft.com/office/drawing/2014/main" id="{8A2A5EEC-6095-A910-85CA-8B20D52427B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C930062-20EF-C95E-F02C-26F2C5C5D5EC}"/>
              </a:ext>
            </a:extLst>
          </p:cNvPr>
          <p:cNvSpPr>
            <a:spLocks noGrp="1"/>
          </p:cNvSpPr>
          <p:nvPr>
            <p:ph type="sldNum" sz="quarter" idx="12"/>
          </p:nvPr>
        </p:nvSpPr>
        <p:spPr/>
        <p:txBody>
          <a:bodyPr/>
          <a:lstStyle/>
          <a:p>
            <a:fld id="{CD8304E6-5469-594D-85BC-E468E92D2243}" type="slidenum">
              <a:rPr lang="en-US" smtClean="0"/>
              <a:t>19</a:t>
            </a:fld>
            <a:endParaRPr lang="en-US"/>
          </a:p>
        </p:txBody>
      </p:sp>
    </p:spTree>
    <p:extLst>
      <p:ext uri="{BB962C8B-B14F-4D97-AF65-F5344CB8AC3E}">
        <p14:creationId xmlns:p14="http://schemas.microsoft.com/office/powerpoint/2010/main" val="68249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2"/>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3"/>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4"/>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5"/>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3</a:t>
            </a:fld>
            <a:endParaRPr lang="en-US" dirty="0"/>
          </a:p>
        </p:txBody>
      </p:sp>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4"/>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4"/>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13" grpId="0" animBg="1"/>
      <p:bldP spid="14" grpId="0" animBg="1"/>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2"/>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Measure prompt component of the atmospheric muon flux</a:t>
            </a:r>
          </a:p>
          <a:p>
            <a:pPr marL="514350" indent="-514350">
              <a:buFont typeface="+mj-lt"/>
              <a:buAutoNum type="arabicParenR"/>
            </a:pPr>
            <a:r>
              <a:rPr lang="en-DE" dirty="0"/>
              <a:t>Unfold a muon energy spectrum</a:t>
            </a:r>
          </a:p>
          <a:p>
            <a:endParaRPr lang="en-DE" dirty="0"/>
          </a:p>
          <a:p>
            <a:pPr marL="0" indent="0">
              <a:buNone/>
            </a:pPr>
            <a:r>
              <a:rPr lang="en-DE" dirty="0">
                <a:solidFill>
                  <a:schemeClr val="accent6"/>
                </a:solidFill>
              </a:rPr>
              <a:t>Idea:</a:t>
            </a:r>
          </a:p>
          <a:p>
            <a:r>
              <a:rPr lang="en-DE" dirty="0"/>
              <a:t>New CORSIKA simulations with extended history</a:t>
            </a:r>
          </a:p>
          <a:p>
            <a:r>
              <a:rPr lang="en-DE" dirty="0"/>
              <a:t>Tag muons by parent </a:t>
            </a:r>
            <a:r>
              <a:rPr lang="en-DE" dirty="0">
                <a:sym typeface="Wingdings" pitchFamily="2" charset="2"/>
              </a:rPr>
              <a:t></a:t>
            </a:r>
            <a:r>
              <a:rPr lang="en-DE" dirty="0"/>
              <a:t> prompt or conventional</a:t>
            </a:r>
          </a:p>
          <a:p>
            <a:r>
              <a:rPr lang="en-DE" dirty="0"/>
              <a:t>Scale amount of prompt particles </a:t>
            </a:r>
          </a:p>
          <a:p>
            <a:pPr lvl="1"/>
            <a:r>
              <a:rPr lang="en-DE" dirty="0"/>
              <a:t>Scaling saves time and resources instead of doing multiple simulations with different interaction models </a:t>
            </a:r>
          </a:p>
          <a:p>
            <a:pPr lvl="1"/>
            <a:r>
              <a:rPr lang="en-DE" dirty="0"/>
              <a:t>Perform forward fit of the prompt normalization</a:t>
            </a:r>
          </a:p>
          <a:p>
            <a:pPr marL="0" indent="0">
              <a:buNone/>
            </a:pPr>
            <a:endParaRPr lang="en-DE" dirty="0"/>
          </a:p>
          <a:p>
            <a:pPr marL="0" indent="0">
              <a:buNone/>
            </a:pPr>
            <a:r>
              <a:rPr lang="en-DE" dirty="0">
                <a:solidFill>
                  <a:srgbClr val="74B842"/>
                </a:solidFill>
              </a:rPr>
              <a:t>Future:</a:t>
            </a:r>
          </a:p>
          <a:p>
            <a:r>
              <a:rPr lang="en-DE" dirty="0"/>
              <a:t>Measure prompt neutrinos</a:t>
            </a:r>
          </a:p>
          <a:p>
            <a:r>
              <a:rPr lang="en-DE" dirty="0"/>
              <a:t>Combined muon and neutrino fit </a:t>
            </a:r>
            <a:r>
              <a:rPr lang="en-DE" dirty="0">
                <a:sym typeface="Wingdings" pitchFamily="2" charset="2"/>
              </a:rPr>
              <a:t> pion/kaon ratio</a:t>
            </a:r>
            <a:r>
              <a:rPr lang="en-DE" dirty="0"/>
              <a:t> </a:t>
            </a:r>
          </a:p>
          <a:p>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5</a:t>
            </a:fld>
            <a:endParaRPr lang="en-US"/>
          </a:p>
        </p:txBody>
      </p:sp>
      <p:sp>
        <p:nvSpPr>
          <p:cNvPr id="6" name="TextBox 5">
            <a:extLst>
              <a:ext uri="{FF2B5EF4-FFF2-40B4-BE49-F238E27FC236}">
                <a16:creationId xmlns:a16="http://schemas.microsoft.com/office/drawing/2014/main" id="{C559E796-BA2C-B681-36E7-99F1A5773A62}"/>
              </a:ext>
            </a:extLst>
          </p:cNvPr>
          <p:cNvSpPr txBox="1"/>
          <p:nvPr/>
        </p:nvSpPr>
        <p:spPr>
          <a:xfrm>
            <a:off x="7672376" y="5272348"/>
            <a:ext cx="3447034"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currently worked on </a:t>
            </a:r>
            <a:r>
              <a:rPr lang="en-US">
                <a:solidFill>
                  <a:srgbClr val="74B842"/>
                </a:solidFill>
              </a:rPr>
              <a:t>by Roman </a:t>
            </a:r>
            <a:endParaRPr lang="en-US" dirty="0">
              <a:solidFill>
                <a:srgbClr val="74B842"/>
              </a:solidFill>
            </a:endParaRPr>
          </a:p>
        </p:txBody>
      </p:sp>
    </p:spTree>
    <p:extLst>
      <p:ext uri="{BB962C8B-B14F-4D97-AF65-F5344CB8AC3E}">
        <p14:creationId xmlns:p14="http://schemas.microsoft.com/office/powerpoint/2010/main" val="270143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9EE57-BED7-06FC-6C55-8BDBA328466E}"/>
              </a:ext>
            </a:extLst>
          </p:cNvPr>
          <p:cNvSpPr>
            <a:spLocks noGrp="1"/>
          </p:cNvSpPr>
          <p:nvPr>
            <p:ph type="title"/>
          </p:nvPr>
        </p:nvSpPr>
        <p:spPr/>
        <p:txBody>
          <a:bodyPr/>
          <a:lstStyle/>
          <a:p>
            <a:pPr algn="ctr"/>
            <a:r>
              <a:rPr lang="en-US" dirty="0"/>
              <a:t>The paper includes…</a:t>
            </a:r>
          </a:p>
        </p:txBody>
      </p:sp>
      <p:sp>
        <p:nvSpPr>
          <p:cNvPr id="3" name="Text Placeholder 2">
            <a:extLst>
              <a:ext uri="{FF2B5EF4-FFF2-40B4-BE49-F238E27FC236}">
                <a16:creationId xmlns:a16="http://schemas.microsoft.com/office/drawing/2014/main" id="{1C7AD475-4588-D068-717B-0310F7187B7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E20EE3E-FD06-0596-8092-4538C658857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57EC7CF-84CF-0658-9381-9F2B40378115}"/>
              </a:ext>
            </a:extLst>
          </p:cNvPr>
          <p:cNvSpPr>
            <a:spLocks noGrp="1"/>
          </p:cNvSpPr>
          <p:nvPr>
            <p:ph type="sldNum" sz="quarter" idx="12"/>
          </p:nvPr>
        </p:nvSpPr>
        <p:spPr/>
        <p:txBody>
          <a:bodyPr/>
          <a:lstStyle/>
          <a:p>
            <a:fld id="{CD8304E6-5469-594D-85BC-E468E92D2243}" type="slidenum">
              <a:rPr lang="en-US" smtClean="0"/>
              <a:t>6</a:t>
            </a:fld>
            <a:endParaRPr lang="en-US"/>
          </a:p>
        </p:txBody>
      </p:sp>
    </p:spTree>
    <p:extLst>
      <p:ext uri="{BB962C8B-B14F-4D97-AF65-F5344CB8AC3E}">
        <p14:creationId xmlns:p14="http://schemas.microsoft.com/office/powerpoint/2010/main" val="382091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FF55E-544F-9A2B-3DA9-0B524DD0CEF4}"/>
              </a:ext>
            </a:extLst>
          </p:cNvPr>
          <p:cNvSpPr>
            <a:spLocks noGrp="1"/>
          </p:cNvSpPr>
          <p:nvPr>
            <p:ph type="title"/>
          </p:nvPr>
        </p:nvSpPr>
        <p:spPr/>
        <p:txBody>
          <a:bodyPr/>
          <a:lstStyle/>
          <a:p>
            <a:r>
              <a:rPr lang="en-US" dirty="0"/>
              <a:t>What is prompt?</a:t>
            </a:r>
          </a:p>
        </p:txBody>
      </p:sp>
      <p:pic>
        <p:nvPicPr>
          <p:cNvPr id="7" name="Content Placeholder 6" descr="A black text on a white background&#10;&#10;AI-generated content may be incorrect.">
            <a:extLst>
              <a:ext uri="{FF2B5EF4-FFF2-40B4-BE49-F238E27FC236}">
                <a16:creationId xmlns:a16="http://schemas.microsoft.com/office/drawing/2014/main" id="{77F9CF50-FD68-6558-834B-C9B2EB9E2D9D}"/>
              </a:ext>
            </a:extLst>
          </p:cNvPr>
          <p:cNvPicPr>
            <a:picLocks noGrp="1" noChangeAspect="1"/>
          </p:cNvPicPr>
          <p:nvPr>
            <p:ph idx="1"/>
          </p:nvPr>
        </p:nvPicPr>
        <p:blipFill>
          <a:blip r:embed="rId2"/>
          <a:stretch>
            <a:fillRect/>
          </a:stretch>
        </p:blipFill>
        <p:spPr>
          <a:xfrm>
            <a:off x="2076718" y="2475241"/>
            <a:ext cx="8011576" cy="1907518"/>
          </a:xfrm>
        </p:spPr>
      </p:pic>
      <p:sp>
        <p:nvSpPr>
          <p:cNvPr id="4" name="Date Placeholder 3">
            <a:extLst>
              <a:ext uri="{FF2B5EF4-FFF2-40B4-BE49-F238E27FC236}">
                <a16:creationId xmlns:a16="http://schemas.microsoft.com/office/drawing/2014/main" id="{B6A785D4-45C4-DA9E-E9DC-C36667A3B0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3C4D7B-874C-7256-3333-76D35E16EB41}"/>
              </a:ext>
            </a:extLst>
          </p:cNvPr>
          <p:cNvSpPr>
            <a:spLocks noGrp="1"/>
          </p:cNvSpPr>
          <p:nvPr>
            <p:ph type="sldNum" sz="quarter" idx="12"/>
          </p:nvPr>
        </p:nvSpPr>
        <p:spPr/>
        <p:txBody>
          <a:bodyPr/>
          <a:lstStyle/>
          <a:p>
            <a:fld id="{CD8304E6-5469-594D-85BC-E468E92D2243}" type="slidenum">
              <a:rPr lang="en-US" smtClean="0"/>
              <a:t>7</a:t>
            </a:fld>
            <a:endParaRPr lang="en-US"/>
          </a:p>
        </p:txBody>
      </p:sp>
    </p:spTree>
    <p:extLst>
      <p:ext uri="{BB962C8B-B14F-4D97-AF65-F5344CB8AC3E}">
        <p14:creationId xmlns:p14="http://schemas.microsoft.com/office/powerpoint/2010/main" val="4062670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B1A-7838-2768-53D2-B6853BAEC655}"/>
              </a:ext>
            </a:extLst>
          </p:cNvPr>
          <p:cNvSpPr>
            <a:spLocks noGrp="1"/>
          </p:cNvSpPr>
          <p:nvPr>
            <p:ph type="title"/>
          </p:nvPr>
        </p:nvSpPr>
        <p:spPr/>
        <p:txBody>
          <a:bodyPr/>
          <a:lstStyle/>
          <a:p>
            <a:r>
              <a:rPr lang="en-US" dirty="0"/>
              <a:t>Tagging prompt in air shower simulation</a:t>
            </a:r>
          </a:p>
        </p:txBody>
      </p:sp>
      <p:sp>
        <p:nvSpPr>
          <p:cNvPr id="3" name="Content Placeholder 2">
            <a:extLst>
              <a:ext uri="{FF2B5EF4-FFF2-40B4-BE49-F238E27FC236}">
                <a16:creationId xmlns:a16="http://schemas.microsoft.com/office/drawing/2014/main" id="{20345686-1C2B-7A32-84C0-A36744A31169}"/>
              </a:ext>
            </a:extLst>
          </p:cNvPr>
          <p:cNvSpPr>
            <a:spLocks noGrp="1"/>
          </p:cNvSpPr>
          <p:nvPr>
            <p:ph idx="1"/>
          </p:nvPr>
        </p:nvSpPr>
        <p:spPr/>
        <p:txBody>
          <a:bodyPr/>
          <a:lstStyle/>
          <a:p>
            <a:r>
              <a:rPr lang="en-US" dirty="0"/>
              <a:t>…is not so easy…because: CORSIKA 7 </a:t>
            </a:r>
          </a:p>
          <a:p>
            <a:r>
              <a:rPr lang="en-US" dirty="0"/>
              <a:t>extended history: add two ancestors of final lepton</a:t>
            </a:r>
          </a:p>
          <a:p>
            <a:r>
              <a:rPr lang="en-US" dirty="0"/>
              <a:t>Hadron Generation Counter (HGC)</a:t>
            </a:r>
          </a:p>
          <a:p>
            <a:pPr lvl="1"/>
            <a:r>
              <a:rPr lang="en-US" dirty="0"/>
              <a:t>increases by 1 with each hadronic interaction</a:t>
            </a:r>
          </a:p>
          <a:p>
            <a:pPr lvl="1"/>
            <a:r>
              <a:rPr lang="en-US" dirty="0"/>
              <a:t>exceptions like +30 for charm decay</a:t>
            </a:r>
          </a:p>
          <a:p>
            <a:pPr lvl="1"/>
            <a:r>
              <a:rPr lang="en-US" dirty="0"/>
              <a:t>HGC can be negative</a:t>
            </a:r>
          </a:p>
          <a:p>
            <a:pPr lvl="1"/>
            <a:r>
              <a:rPr lang="en-US" dirty="0"/>
              <a:t>parent particle is not always the parent particle</a:t>
            </a:r>
          </a:p>
          <a:p>
            <a:pPr lvl="1"/>
            <a:r>
              <a:rPr lang="en-US" dirty="0"/>
              <a:t>… </a:t>
            </a:r>
          </a:p>
          <a:p>
            <a:r>
              <a:rPr lang="en-US" dirty="0"/>
              <a:t>Parent particles can be unknown</a:t>
            </a:r>
          </a:p>
          <a:p>
            <a:pPr lvl="1"/>
            <a:r>
              <a:rPr lang="en-US" dirty="0"/>
              <a:t>not distinguished between pion and kaon</a:t>
            </a:r>
          </a:p>
          <a:p>
            <a:pPr lvl="1"/>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308ECC4A-2771-B5B3-B6BA-4B1DB478324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58452DA-8389-5176-2E27-92283EEF8D4D}"/>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Content Placeholder 7">
            <a:extLst>
              <a:ext uri="{FF2B5EF4-FFF2-40B4-BE49-F238E27FC236}">
                <a16:creationId xmlns:a16="http://schemas.microsoft.com/office/drawing/2014/main" id="{E609C41B-B25F-1AB0-6597-4EED8100490F}"/>
              </a:ext>
            </a:extLst>
          </p:cNvPr>
          <p:cNvPicPr>
            <a:picLocks noChangeAspect="1"/>
          </p:cNvPicPr>
          <p:nvPr/>
        </p:nvPicPr>
        <p:blipFill rotWithShape="1">
          <a:blip r:embed="rId2"/>
          <a:srcRect l="7825" r="6977" b="31102"/>
          <a:stretch/>
        </p:blipFill>
        <p:spPr>
          <a:xfrm>
            <a:off x="5320589" y="928053"/>
            <a:ext cx="6871411" cy="5092414"/>
          </a:xfrm>
          <a:prstGeom prst="rect">
            <a:avLst/>
          </a:prstGeom>
        </p:spPr>
      </p:pic>
      <p:sp>
        <p:nvSpPr>
          <p:cNvPr id="7" name="TextBox 6">
            <a:extLst>
              <a:ext uri="{FF2B5EF4-FFF2-40B4-BE49-F238E27FC236}">
                <a16:creationId xmlns:a16="http://schemas.microsoft.com/office/drawing/2014/main" id="{8E214317-FB68-F7EB-5E90-BC84AD5E36D9}"/>
              </a:ext>
            </a:extLst>
          </p:cNvPr>
          <p:cNvSpPr txBox="1"/>
          <p:nvPr/>
        </p:nvSpPr>
        <p:spPr>
          <a:xfrm>
            <a:off x="9717712" y="4466848"/>
            <a:ext cx="1698029" cy="307777"/>
          </a:xfrm>
          <a:prstGeom prst="rect">
            <a:avLst/>
          </a:prstGeom>
          <a:noFill/>
        </p:spPr>
        <p:txBody>
          <a:bodyPr wrap="none" rtlCol="0">
            <a:spAutoFit/>
          </a:bodyPr>
          <a:lstStyle/>
          <a:p>
            <a:r>
              <a:rPr lang="en-DE" sz="1400" dirty="0">
                <a:solidFill>
                  <a:schemeClr val="accent3"/>
                </a:solidFill>
              </a:rPr>
              <a:t>Credit: Ludwig Neste</a:t>
            </a:r>
          </a:p>
        </p:txBody>
      </p:sp>
      <p:sp>
        <p:nvSpPr>
          <p:cNvPr id="8" name="TextBox 7">
            <a:extLst>
              <a:ext uri="{FF2B5EF4-FFF2-40B4-BE49-F238E27FC236}">
                <a16:creationId xmlns:a16="http://schemas.microsoft.com/office/drawing/2014/main" id="{B4D0C54D-91EA-A8FD-BE34-684A2B557F3E}"/>
              </a:ext>
            </a:extLst>
          </p:cNvPr>
          <p:cNvSpPr txBox="1"/>
          <p:nvPr/>
        </p:nvSpPr>
        <p:spPr>
          <a:xfrm>
            <a:off x="3581400" y="6492875"/>
            <a:ext cx="5450788" cy="307777"/>
          </a:xfrm>
          <a:prstGeom prst="rect">
            <a:avLst/>
          </a:prstGeom>
          <a:noFill/>
        </p:spPr>
        <p:txBody>
          <a:bodyPr wrap="none" rtlCol="0">
            <a:spAutoFit/>
          </a:bodyPr>
          <a:lstStyle/>
          <a:p>
            <a:r>
              <a:rPr lang="en-US" sz="1400" dirty="0">
                <a:solidFill>
                  <a:srgbClr val="A5A5A5"/>
                </a:solidFill>
              </a:rPr>
              <a:t>technical details can be found in Ludwig’s Master thesis in the </a:t>
            </a:r>
            <a:r>
              <a:rPr lang="en-US" sz="1400" dirty="0" err="1">
                <a:solidFill>
                  <a:srgbClr val="A5A5A5"/>
                </a:solidFill>
              </a:rPr>
              <a:t>nextcloud</a:t>
            </a:r>
            <a:endParaRPr lang="en-US" sz="1400" dirty="0">
              <a:solidFill>
                <a:srgbClr val="A5A5A5"/>
              </a:solidFill>
            </a:endParaRPr>
          </a:p>
        </p:txBody>
      </p:sp>
    </p:spTree>
    <p:extLst>
      <p:ext uri="{BB962C8B-B14F-4D97-AF65-F5344CB8AC3E}">
        <p14:creationId xmlns:p14="http://schemas.microsoft.com/office/powerpoint/2010/main" val="370169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AI-generated content may be incorrect.">
            <a:extLst>
              <a:ext uri="{FF2B5EF4-FFF2-40B4-BE49-F238E27FC236}">
                <a16:creationId xmlns:a16="http://schemas.microsoft.com/office/drawing/2014/main" id="{CF8D329A-D38B-871B-7E28-C0C03F08BBC0}"/>
              </a:ext>
            </a:extLst>
          </p:cNvPr>
          <p:cNvPicPr>
            <a:picLocks noGrp="1" noChangeAspect="1"/>
          </p:cNvPicPr>
          <p:nvPr>
            <p:ph idx="1"/>
          </p:nvPr>
        </p:nvPicPr>
        <p:blipFill>
          <a:blip r:embed="rId2"/>
          <a:stretch>
            <a:fillRect/>
          </a:stretch>
        </p:blipFill>
        <p:spPr>
          <a:xfrm>
            <a:off x="2985844" y="0"/>
            <a:ext cx="7021515" cy="6858000"/>
          </a:xfrm>
        </p:spPr>
      </p:pic>
      <p:sp>
        <p:nvSpPr>
          <p:cNvPr id="4" name="Date Placeholder 3">
            <a:extLst>
              <a:ext uri="{FF2B5EF4-FFF2-40B4-BE49-F238E27FC236}">
                <a16:creationId xmlns:a16="http://schemas.microsoft.com/office/drawing/2014/main" id="{2E0A9DB9-A1A9-D543-F110-6489FD43D2A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BC5F42-BF51-196A-A86D-B3680E38F852}"/>
              </a:ext>
            </a:extLst>
          </p:cNvPr>
          <p:cNvSpPr>
            <a:spLocks noGrp="1"/>
          </p:cNvSpPr>
          <p:nvPr>
            <p:ph type="sldNum" sz="quarter" idx="12"/>
          </p:nvPr>
        </p:nvSpPr>
        <p:spPr/>
        <p:txBody>
          <a:bodyPr/>
          <a:lstStyle/>
          <a:p>
            <a:fld id="{CD8304E6-5469-594D-85BC-E468E92D2243}" type="slidenum">
              <a:rPr lang="en-US" smtClean="0"/>
              <a:t>9</a:t>
            </a:fld>
            <a:endParaRPr lang="en-US"/>
          </a:p>
        </p:txBody>
      </p:sp>
      <p:sp>
        <p:nvSpPr>
          <p:cNvPr id="6" name="TextBox 5">
            <a:extLst>
              <a:ext uri="{FF2B5EF4-FFF2-40B4-BE49-F238E27FC236}">
                <a16:creationId xmlns:a16="http://schemas.microsoft.com/office/drawing/2014/main" id="{5EF3F61E-24CE-26C7-4B2D-8DD33B391ECC}"/>
              </a:ext>
            </a:extLst>
          </p:cNvPr>
          <p:cNvSpPr txBox="1"/>
          <p:nvPr/>
        </p:nvSpPr>
        <p:spPr>
          <a:xfrm>
            <a:off x="6807169" y="2581732"/>
            <a:ext cx="3263586" cy="307777"/>
          </a:xfrm>
          <a:prstGeom prst="rect">
            <a:avLst/>
          </a:prstGeom>
          <a:noFill/>
        </p:spPr>
        <p:txBody>
          <a:bodyPr wrap="none" rtlCol="0">
            <a:spAutoFit/>
          </a:bodyPr>
          <a:lstStyle/>
          <a:p>
            <a:r>
              <a:rPr lang="en-US" sz="1400" dirty="0">
                <a:hlinkClick r:id="rId3"/>
              </a:rPr>
              <a:t>https://github.com/The-Ludwig/PANAMA</a:t>
            </a:r>
            <a:r>
              <a:rPr lang="en-US" sz="1400" dirty="0"/>
              <a:t> </a:t>
            </a:r>
          </a:p>
        </p:txBody>
      </p:sp>
      <p:sp>
        <p:nvSpPr>
          <p:cNvPr id="9" name="TextBox 8">
            <a:extLst>
              <a:ext uri="{FF2B5EF4-FFF2-40B4-BE49-F238E27FC236}">
                <a16:creationId xmlns:a16="http://schemas.microsoft.com/office/drawing/2014/main" id="{C0CEA53D-0EF6-5D0D-9508-8BB550A116AF}"/>
              </a:ext>
            </a:extLst>
          </p:cNvPr>
          <p:cNvSpPr txBox="1"/>
          <p:nvPr/>
        </p:nvSpPr>
        <p:spPr>
          <a:xfrm>
            <a:off x="0" y="1412181"/>
            <a:ext cx="2751074" cy="3139321"/>
          </a:xfrm>
          <a:prstGeom prst="rect">
            <a:avLst/>
          </a:prstGeom>
          <a:noFill/>
        </p:spPr>
        <p:txBody>
          <a:bodyPr wrap="none" rtlCol="0">
            <a:spAutoFit/>
          </a:bodyPr>
          <a:lstStyle/>
          <a:p>
            <a:pPr marL="285750" indent="-285750">
              <a:buFont typeface="Arial" panose="020B0604020202020204" pitchFamily="34" charset="0"/>
              <a:buChar char="•"/>
            </a:pPr>
            <a:r>
              <a:rPr lang="en-US" dirty="0"/>
              <a:t>new python wrapper</a:t>
            </a:r>
            <a:br>
              <a:rPr lang="en-US" dirty="0"/>
            </a:br>
            <a:r>
              <a:rPr lang="en-US" dirty="0"/>
              <a:t>for CORSIKA 7</a:t>
            </a:r>
          </a:p>
          <a:p>
            <a:pPr marL="285750" indent="-285750">
              <a:buFont typeface="Arial" panose="020B0604020202020204" pitchFamily="34" charset="0"/>
              <a:buChar char="•"/>
            </a:pPr>
            <a:r>
              <a:rPr lang="en-US" dirty="0"/>
              <a:t>includes all tagging </a:t>
            </a:r>
            <a:br>
              <a:rPr lang="en-US" dirty="0"/>
            </a:br>
            <a:r>
              <a:rPr lang="en-US" dirty="0"/>
              <a:t>for prompt and conv</a:t>
            </a:r>
          </a:p>
          <a:p>
            <a:pPr marL="285750" indent="-285750">
              <a:buFont typeface="Arial" panose="020B0604020202020204" pitchFamily="34" charset="0"/>
              <a:buChar char="•"/>
            </a:pPr>
            <a:r>
              <a:rPr lang="en-US" dirty="0"/>
              <a:t>handles all “issues” with</a:t>
            </a:r>
            <a:br>
              <a:rPr lang="en-US" dirty="0"/>
            </a:br>
            <a:r>
              <a:rPr lang="en-US" dirty="0"/>
              <a:t>HGC</a:t>
            </a:r>
          </a:p>
          <a:p>
            <a:pPr marL="285750" indent="-285750">
              <a:buFont typeface="Arial" panose="020B0604020202020204" pitchFamily="34" charset="0"/>
              <a:buChar char="•"/>
            </a:pPr>
            <a:r>
              <a:rPr lang="en-US" dirty="0"/>
              <a:t>easy pip install</a:t>
            </a:r>
          </a:p>
          <a:p>
            <a:pPr marL="285750" indent="-285750">
              <a:buFont typeface="Arial" panose="020B0604020202020204" pitchFamily="34" charset="0"/>
              <a:buChar char="•"/>
            </a:pPr>
            <a:r>
              <a:rPr lang="en-US" dirty="0"/>
              <a:t>runs on multiple cores</a:t>
            </a:r>
          </a:p>
          <a:p>
            <a:pPr marL="285750" indent="-285750">
              <a:buFont typeface="Arial" panose="020B0604020202020204" pitchFamily="34" charset="0"/>
              <a:buChar char="•"/>
            </a:pPr>
            <a:r>
              <a:rPr lang="en-US" dirty="0"/>
              <a:t>converts DAT files to</a:t>
            </a:r>
            <a:br>
              <a:rPr lang="en-US" dirty="0"/>
            </a:br>
            <a:r>
              <a:rPr lang="en-US" dirty="0"/>
              <a:t>hdf5 files </a:t>
            </a:r>
            <a:br>
              <a:rPr lang="en-US" dirty="0"/>
            </a:br>
            <a:endParaRPr lang="en-US" dirty="0"/>
          </a:p>
        </p:txBody>
      </p:sp>
    </p:spTree>
    <p:extLst>
      <p:ext uri="{BB962C8B-B14F-4D97-AF65-F5344CB8AC3E}">
        <p14:creationId xmlns:p14="http://schemas.microsoft.com/office/powerpoint/2010/main" val="133760388"/>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14227</TotalTime>
  <Words>700</Words>
  <Application>Microsoft Macintosh PowerPoint</Application>
  <PresentationFormat>Widescreen</PresentationFormat>
  <Paragraphs>138</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Wingdings</vt:lpstr>
      <vt:lpstr>Office</vt:lpstr>
      <vt:lpstr>PowerPoint Presentation</vt:lpstr>
      <vt:lpstr>Muon puzzle and hadronic uncertainties</vt:lpstr>
      <vt:lpstr>Muon flux</vt:lpstr>
      <vt:lpstr>Prompt atmospheric muons and neutrinos</vt:lpstr>
      <vt:lpstr>Analysis goals</vt:lpstr>
      <vt:lpstr>The paper includes…</vt:lpstr>
      <vt:lpstr>What is prompt?</vt:lpstr>
      <vt:lpstr>Tagging prompt in air shower simulation</vt:lpstr>
      <vt:lpstr>PowerPoint Presentation</vt:lpstr>
      <vt:lpstr>Compare results to MCEq</vt:lpstr>
      <vt:lpstr>Compare to specific parent particles</vt:lpstr>
      <vt:lpstr>Influence of the primary flux model</vt:lpstr>
      <vt:lpstr>How to measure the prompt component?</vt:lpstr>
      <vt:lpstr>Leading muon definition</vt:lpstr>
      <vt:lpstr>Relation to primary energy</vt:lpstr>
      <vt:lpstr>Leadingness</vt:lpstr>
      <vt:lpstr>Lateral distribution</vt:lpstr>
      <vt:lpstr>Flux parametrization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323</cp:revision>
  <cp:lastPrinted>2024-03-17T23:23:36Z</cp:lastPrinted>
  <dcterms:created xsi:type="dcterms:W3CDTF">2023-09-19T10:10:31Z</dcterms:created>
  <dcterms:modified xsi:type="dcterms:W3CDTF">2025-02-20T09:03:27Z</dcterms:modified>
</cp:coreProperties>
</file>